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9"/>
  </p:notesMasterIdLst>
  <p:handoutMasterIdLst>
    <p:handoutMasterId r:id="rId20"/>
  </p:handoutMasterIdLst>
  <p:sldIdLst>
    <p:sldId id="261" r:id="rId6"/>
    <p:sldId id="262" r:id="rId7"/>
    <p:sldId id="263" r:id="rId8"/>
    <p:sldId id="269" r:id="rId9"/>
    <p:sldId id="271" r:id="rId10"/>
    <p:sldId id="270" r:id="rId11"/>
    <p:sldId id="264" r:id="rId12"/>
    <p:sldId id="265" r:id="rId13"/>
    <p:sldId id="266" r:id="rId14"/>
    <p:sldId id="267" r:id="rId15"/>
    <p:sldId id="268" r:id="rId16"/>
    <p:sldId id="272" r:id="rId17"/>
    <p:sldId id="273" r:id="rId18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9"/>
            <p14:sldId id="271"/>
            <p14:sldId id="270"/>
            <p14:sldId id="264"/>
            <p14:sldId id="265"/>
            <p14:sldId id="266"/>
            <p14:sldId id="267"/>
            <p14:sldId id="268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57" d="100"/>
          <a:sy n="57" d="100"/>
        </p:scale>
        <p:origin x="110" y="3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Productivity2000 Programmable logic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47275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Productivity Suite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3C1517B1-CC9D-4C98-8756-F2FF192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715794"/>
            <a:ext cx="13115482" cy="7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Gs1 variable frequency drive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Motor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Speed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Simple Motor Protection</a:t>
            </a:r>
          </a:p>
        </p:txBody>
      </p:sp>
      <p:pic>
        <p:nvPicPr>
          <p:cNvPr id="6" name="Picture 5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9253DC15-7018-4A8F-BBA4-BB1DD0E2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3316933"/>
            <a:ext cx="9754961" cy="97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4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268818" y="4557619"/>
            <a:ext cx="3952176" cy="3901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5935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260F66CE-EAD4-46D3-BDDC-0037C2D61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93" y="7055122"/>
            <a:ext cx="3751485" cy="2813614"/>
          </a:xfrm>
          <a:prstGeom prst="rect">
            <a:avLst/>
          </a:prstGeom>
        </p:spPr>
      </p:pic>
      <p:pic>
        <p:nvPicPr>
          <p:cNvPr id="24" name="Picture 23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F8B81D0A-243D-4304-BB03-32DEBB286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69" y="3662970"/>
            <a:ext cx="1544449" cy="15444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120C57-A0D8-482E-9461-D86DFCD5D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9"/>
          <a:stretch/>
        </p:blipFill>
        <p:spPr>
          <a:xfrm>
            <a:off x="3112171" y="8863128"/>
            <a:ext cx="3539243" cy="1211074"/>
          </a:xfrm>
          <a:prstGeom prst="rect">
            <a:avLst/>
          </a:prstGeom>
        </p:spPr>
      </p:pic>
      <p:pic>
        <p:nvPicPr>
          <p:cNvPr id="27" name="Picture 26" descr="A close up of a computer&#10;&#10;Description automatically generated">
            <a:extLst>
              <a:ext uri="{FF2B5EF4-FFF2-40B4-BE49-F238E27FC236}">
                <a16:creationId xmlns:a16="http://schemas.microsoft.com/office/drawing/2014/main" id="{E1F2C016-0052-4BB0-81C0-3286315CE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32" y="10122849"/>
            <a:ext cx="2256078" cy="121828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406263-3F2E-4AD8-BE90-BB8322A799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39" y="8284158"/>
            <a:ext cx="3195819" cy="1035682"/>
          </a:xfrm>
          <a:prstGeom prst="rect">
            <a:avLst/>
          </a:prstGeom>
        </p:spPr>
      </p:pic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52B64C77-F486-4AAE-A442-12E2A5C089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264" y="6858794"/>
            <a:ext cx="4726364" cy="3544773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8AD8C37-CE16-4852-B3EC-884038261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394" y="7213621"/>
            <a:ext cx="4256437" cy="28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they? Where are they found?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4" y="5258594"/>
            <a:ext cx="8766969" cy="7609006"/>
          </a:xfrm>
        </p:spPr>
        <p:txBody>
          <a:bodyPr/>
          <a:lstStyle/>
          <a:p>
            <a:r>
              <a:rPr lang="en-US" dirty="0"/>
              <a:t>Protective Relays</a:t>
            </a:r>
          </a:p>
          <a:p>
            <a:r>
              <a:rPr lang="en-US" dirty="0"/>
              <a:t>Building Automation Controllers</a:t>
            </a:r>
          </a:p>
          <a:p>
            <a:r>
              <a:rPr lang="en-US" dirty="0"/>
              <a:t>Programmable Logic Controllers</a:t>
            </a:r>
          </a:p>
          <a:p>
            <a:r>
              <a:rPr lang="en-US" dirty="0"/>
              <a:t>Communications Processors</a:t>
            </a:r>
          </a:p>
          <a:p>
            <a:r>
              <a:rPr lang="en-US" dirty="0"/>
              <a:t>Smart Controls</a:t>
            </a:r>
          </a:p>
          <a:p>
            <a:r>
              <a:rPr lang="en-US" dirty="0"/>
              <a:t>Data Trend Recorders</a:t>
            </a:r>
          </a:p>
          <a:p>
            <a:r>
              <a:rPr lang="en-US" dirty="0"/>
              <a:t>Process Controllers</a:t>
            </a:r>
          </a:p>
          <a:p>
            <a:r>
              <a:rPr lang="en-US" dirty="0"/>
              <a:t>Human Machine Interfaces and Displays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C7D-C34A-4CE1-9FB4-74FE9FFC9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9210" y="8154938"/>
            <a:ext cx="8829368" cy="3607911"/>
          </a:xfrm>
        </p:spPr>
        <p:txBody>
          <a:bodyPr/>
          <a:lstStyle/>
          <a:p>
            <a:r>
              <a:rPr lang="en-US" dirty="0"/>
              <a:t>Front Panel or Human Machine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interaction with device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Buttons/Switches/Screens/Etc.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settings and some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37EF-C873-493F-A60D-F350A991D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6970" y="8154938"/>
            <a:ext cx="8829368" cy="3607911"/>
          </a:xfrm>
        </p:spPr>
        <p:txBody>
          <a:bodyPr/>
          <a:lstStyle/>
          <a:p>
            <a:r>
              <a:rPr lang="en-US" dirty="0"/>
              <a:t>Ethernet (RJ45) Network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or Network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settings and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95D3E-E945-4FBC-91E8-6DE1678FF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76970" y="1386186"/>
            <a:ext cx="8829368" cy="3607911"/>
          </a:xfrm>
        </p:spPr>
        <p:txBody>
          <a:bodyPr/>
          <a:lstStyle/>
          <a:p>
            <a:r>
              <a:rPr lang="en-US" dirty="0"/>
              <a:t>Serial (EIA232 or EIA485) Communications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Direct device connection, minimal parameters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Moderate settings and logic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995B9-39A0-4A14-AFC5-2E04CD3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86" y="2521470"/>
            <a:ext cx="10180260" cy="1218282"/>
          </a:xfrm>
        </p:spPr>
        <p:txBody>
          <a:bodyPr/>
          <a:lstStyle/>
          <a:p>
            <a:r>
              <a:rPr lang="en-US" dirty="0"/>
              <a:t>How do we interact</a:t>
            </a:r>
          </a:p>
        </p:txBody>
      </p:sp>
    </p:spTree>
    <p:extLst>
      <p:ext uri="{BB962C8B-B14F-4D97-AF65-F5344CB8AC3E}">
        <p14:creationId xmlns:p14="http://schemas.microsoft.com/office/powerpoint/2010/main" val="2691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26902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8679BE3-DAD2-449E-8A94-DC967B2710A5}"/>
              </a:ext>
            </a:extLst>
          </p:cNvPr>
          <p:cNvSpPr/>
          <p:nvPr/>
        </p:nvSpPr>
        <p:spPr>
          <a:xfrm>
            <a:off x="16078994" y="7315994"/>
            <a:ext cx="25146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68414D6-04BC-4821-9E1A-E9326F25F60B}"/>
              </a:ext>
            </a:extLst>
          </p:cNvPr>
          <p:cNvSpPr/>
          <p:nvPr/>
        </p:nvSpPr>
        <p:spPr>
          <a:xfrm rot="1838440">
            <a:off x="15279722" y="8628754"/>
            <a:ext cx="31242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SCADA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701326C-5D63-49A8-8828-3A462BD8C100}"/>
              </a:ext>
            </a:extLst>
          </p:cNvPr>
          <p:cNvSpPr/>
          <p:nvPr/>
        </p:nvSpPr>
        <p:spPr>
          <a:xfrm rot="20869301">
            <a:off x="13678854" y="10744224"/>
            <a:ext cx="6705600" cy="1800493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Communications Processor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6D847D0-0287-4DB9-8B18-F8352A5A0A5B}"/>
              </a:ext>
            </a:extLst>
          </p:cNvPr>
          <p:cNvSpPr/>
          <p:nvPr/>
        </p:nvSpPr>
        <p:spPr>
          <a:xfrm rot="20720223">
            <a:off x="6167441" y="8906431"/>
            <a:ext cx="3419556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39C1174-494D-4CE4-8B5E-3D0BCD4BC966}"/>
              </a:ext>
            </a:extLst>
          </p:cNvPr>
          <p:cNvSpPr/>
          <p:nvPr/>
        </p:nvSpPr>
        <p:spPr>
          <a:xfrm rot="841054">
            <a:off x="4877276" y="7976061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8F9AEF7-A90F-4A5F-966E-FEB79EC8C560}"/>
              </a:ext>
            </a:extLst>
          </p:cNvPr>
          <p:cNvSpPr/>
          <p:nvPr/>
        </p:nvSpPr>
        <p:spPr>
          <a:xfrm rot="841054">
            <a:off x="3353359" y="10072440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076A20A-61AB-48F0-8B73-4DA4797C046F}"/>
              </a:ext>
            </a:extLst>
          </p:cNvPr>
          <p:cNvSpPr/>
          <p:nvPr/>
        </p:nvSpPr>
        <p:spPr>
          <a:xfrm rot="21388765">
            <a:off x="6174339" y="10647128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VFD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7A9A6950-8343-4E4C-B5F0-D5E10A18F2F4}"/>
              </a:ext>
            </a:extLst>
          </p:cNvPr>
          <p:cNvSpPr/>
          <p:nvPr/>
        </p:nvSpPr>
        <p:spPr>
          <a:xfrm rot="21317031">
            <a:off x="8047384" y="11754547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RTD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C649012-2DBA-48DC-84DA-177BD8D80C5E}"/>
              </a:ext>
            </a:extLst>
          </p:cNvPr>
          <p:cNvSpPr/>
          <p:nvPr/>
        </p:nvSpPr>
        <p:spPr>
          <a:xfrm>
            <a:off x="8383737" y="6838252"/>
            <a:ext cx="3809057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Trending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D8D6131-34D9-42BD-AC24-FB3B9D886E4D}"/>
              </a:ext>
            </a:extLst>
          </p:cNvPr>
          <p:cNvSpPr/>
          <p:nvPr/>
        </p:nvSpPr>
        <p:spPr>
          <a:xfrm rot="841054">
            <a:off x="11879913" y="6747242"/>
            <a:ext cx="4027303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Metering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3513C44D-8829-44CF-AAF9-9E12465A7227}"/>
              </a:ext>
            </a:extLst>
          </p:cNvPr>
          <p:cNvSpPr/>
          <p:nvPr/>
        </p:nvSpPr>
        <p:spPr>
          <a:xfrm rot="841054">
            <a:off x="18308580" y="8424535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</p:spTree>
    <p:extLst>
      <p:ext uri="{BB962C8B-B14F-4D97-AF65-F5344CB8AC3E}">
        <p14:creationId xmlns:p14="http://schemas.microsoft.com/office/powerpoint/2010/main" val="24477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3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Sel-351s Protection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30511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r>
              <a:rPr lang="en-US" dirty="0"/>
              <a:t> (3xx Series)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Grid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E3A2886F-6C36-44EA-93F6-5F681265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06" y="2134394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Sel-849 motor management relay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8776762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HMI (SEL-3421/-3422)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Medium Voltage Motor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Arc Flash Protection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3ABD-CC35-4B64-BB14-B3A2F577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94" y="3582194"/>
            <a:ext cx="11582400" cy="953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Sel-35xx Real Time Automation </a:t>
            </a:r>
            <a:r>
              <a:rPr lang="en-US" dirty="0" err="1"/>
              <a:t>controlLer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41283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RTAC (SEL-5033)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Browser (Chrome/Firefox)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IEC 61131-3 Standard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 Charts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Structured Text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Communications 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System SCADA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6F33B6A-9588-42E6-96B3-2839CCE0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5277480"/>
            <a:ext cx="13904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176</TotalTime>
  <Words>421</Words>
  <Application>Microsoft Office PowerPoint</Application>
  <PresentationFormat>Custom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</vt:lpstr>
      <vt:lpstr>Industrial controls</vt:lpstr>
      <vt:lpstr>How do we interact</vt:lpstr>
      <vt:lpstr>What makes an Industrial Control System?</vt:lpstr>
      <vt:lpstr>What makes an Industrial Control System?</vt:lpstr>
      <vt:lpstr>What does an ics look like?</vt:lpstr>
      <vt:lpstr>Sel-351s Protection System</vt:lpstr>
      <vt:lpstr>Sel-849 motor management relay</vt:lpstr>
      <vt:lpstr>Sel-35xx Real Time Automation controlLer</vt:lpstr>
      <vt:lpstr>Productivity2000 Programmable logic controller</vt:lpstr>
      <vt:lpstr>Gs1 variable frequency drive</vt:lpstr>
      <vt:lpstr>What does an ics look like?</vt:lpstr>
      <vt:lpstr>What does an ics look like?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15</cp:revision>
  <dcterms:created xsi:type="dcterms:W3CDTF">2019-09-25T18:28:14Z</dcterms:created>
  <dcterms:modified xsi:type="dcterms:W3CDTF">2019-09-27T17:00:23Z</dcterms:modified>
</cp:coreProperties>
</file>